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1.gstatic.com/images?q=tbn:ANd9GcRRPVIlOH5zAKJM4zb23i8kSHVo6QDuJ51DyL2eQt8eAN1vfJ9QyQ" TargetMode="External"/><Relationship Id="rId13" Type="http://schemas.openxmlformats.org/officeDocument/2006/relationships/hyperlink" Target="http://&#1089;&#1077;&#1079;&#1086;&#1085;&#1099;-&#1075;&#1086;&#1076;&#1072;.&#1088;&#1092;/sites/default/files/Levitan_Zolotay_osen.jpg" TargetMode="External"/><Relationship Id="rId3" Type="http://schemas.openxmlformats.org/officeDocument/2006/relationships/hyperlink" Target="https://upload.wikimedia.org/wikipedia/commons/thumb/7/7f/Ilja_Jefimowitsch_Repin_011.jpg/267px-Ilja_Jefimowitsch_Repin_011.jpg" TargetMode="External"/><Relationship Id="rId7" Type="http://schemas.openxmlformats.org/officeDocument/2006/relationships/hyperlink" Target="http://lingvostranovedcheskiy.academic.ru/pictures/lingvostranovedcheskiy/120-233_(128-241)_img_177.jpg" TargetMode="External"/><Relationship Id="rId12" Type="http://schemas.openxmlformats.org/officeDocument/2006/relationships/hyperlink" Target="https://upload.wikimedia.org/wikipedia/commons/thumb/f/fa/Vladimirka_without_frame.jpg/380px-Vladimirka_without_frame.jpg" TargetMode="External"/><Relationship Id="rId17" Type="http://schemas.openxmlformats.org/officeDocument/2006/relationships/hyperlink" Target="https://encrypted-tbn1.gstatic.com/images?q=tbn:ANd9GcSKGdZjT9ucAUerMh6HfyVBUkEuka18UZ4gJe7mjlAtfykzT1_V" TargetMode="External"/><Relationship Id="rId2" Type="http://schemas.openxmlformats.org/officeDocument/2006/relationships/hyperlink" Target="https://upload.wikimedia.org/wikipedia/commons/thumb/0/06/The_State_Tretyakov_Gallery.jpg/300px-The_State_Tretyakov_Gallery.jpg" TargetMode="External"/><Relationship Id="rId16" Type="http://schemas.openxmlformats.org/officeDocument/2006/relationships/hyperlink" Target="https://upload.wikimedia.org/wikipedia/commons/thumb/4/47/Malevich,_Kazimir_Severinovich_-_Black_Square.jpg/250px-Malevich,_Kazimir_Severinovich_-_Black_Squar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c.academic.ru/pictures/wiki/files/87/Wiktor_Michajlowitsch_Wassnezow_004.jpg" TargetMode="External"/><Relationship Id="rId11" Type="http://schemas.openxmlformats.org/officeDocument/2006/relationships/hyperlink" Target="http://ya-uznayu.ru/media/k2/items/cache/47674e109b85ae6495880f2604f34f58_XL.jpg" TargetMode="External"/><Relationship Id="rId5" Type="http://schemas.openxmlformats.org/officeDocument/2006/relationships/hyperlink" Target="https://encrypted-tbn2.gstatic.com/images?q=tbn:ANd9GcTMNmt-bvseZynBPjHWveLElWDM-OXpmzgL0Em_p-U7H8OVm3BVgQ" TargetMode="External"/><Relationship Id="rId15" Type="http://schemas.openxmlformats.org/officeDocument/2006/relationships/hyperlink" Target="https://upload.wikimedia.org/wikipedia/commons/thumb/1/17/Andrej_Rubl%C3%ABv_001.jpg/240px-Andrej_Rubl%C3%ABv_001.jpg" TargetMode="External"/><Relationship Id="rId10" Type="http://schemas.openxmlformats.org/officeDocument/2006/relationships/hyperlink" Target="http://mirsoch.ru/uploads/posts/2014-01/1389443374_kartina-i.e.-repina-burlaki-na-volge.jpg" TargetMode="External"/><Relationship Id="rId4" Type="http://schemas.openxmlformats.org/officeDocument/2006/relationships/hyperlink" Target="http://idis-moscow.ru/wp-content/uploads/2014/01/Tretyakovskaya-galereya-v-Moskve.jpg" TargetMode="External"/><Relationship Id="rId9" Type="http://schemas.openxmlformats.org/officeDocument/2006/relationships/hyperlink" Target="https://upload.wikimedia.org/wikipedia/commons/thumb/c/c7/Surikov_streltsi.jpg/420px-Surikov_streltsi.jpg" TargetMode="External"/><Relationship Id="rId14" Type="http://schemas.openxmlformats.org/officeDocument/2006/relationships/hyperlink" Target="https://upload.wikimedia.org/wikipedia/commons/thumb/9/9f/Vrubel_Demon.jpg/425px-Vrubel_Demo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005" y="49411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Tretyakov</a:t>
            </a:r>
            <a:r>
              <a:rPr lang="en-US" dirty="0" smtClean="0"/>
              <a:t> Gallery</a:t>
            </a:r>
            <a:br>
              <a:rPr lang="en-US" dirty="0" smtClean="0"/>
            </a:br>
            <a:r>
              <a:rPr lang="en-US" sz="2700" dirty="0" smtClean="0"/>
              <a:t>Spotlight 9 Module 5</a:t>
            </a:r>
            <a:br>
              <a:rPr lang="en-US" sz="2700" dirty="0" smtClean="0"/>
            </a:br>
            <a:r>
              <a:rPr lang="ru-RU" sz="2700" dirty="0" smtClean="0"/>
              <a:t>работа выполнена учителем английского языка </a:t>
            </a:r>
            <a:r>
              <a:rPr lang="ru-RU" sz="2700" smtClean="0"/>
              <a:t>МОБУ </a:t>
            </a:r>
            <a:r>
              <a:rPr lang="ru-RU" sz="2700" smtClean="0"/>
              <a:t>Никитинская СОШ </a:t>
            </a:r>
            <a:r>
              <a:rPr lang="ru-RU" sz="2700" dirty="0" err="1" smtClean="0"/>
              <a:t>Саракташского</a:t>
            </a:r>
            <a:r>
              <a:rPr lang="ru-RU" sz="2700" dirty="0" smtClean="0"/>
              <a:t> района Оренбургской области</a:t>
            </a:r>
            <a:br>
              <a:rPr lang="ru-RU" sz="2700" dirty="0" smtClean="0"/>
            </a:br>
            <a:r>
              <a:rPr lang="ru-RU" sz="2700" dirty="0" smtClean="0"/>
              <a:t> </a:t>
            </a:r>
            <a:r>
              <a:rPr lang="ru-RU" sz="2700" dirty="0" err="1" smtClean="0"/>
              <a:t>Тукманбетовой</a:t>
            </a:r>
            <a:r>
              <a:rPr lang="ru-RU" sz="2700" dirty="0" smtClean="0"/>
              <a:t> Л.Р.</a:t>
            </a:r>
            <a:endParaRPr lang="ru-RU" sz="2700" dirty="0"/>
          </a:p>
        </p:txBody>
      </p:sp>
      <p:pic>
        <p:nvPicPr>
          <p:cNvPr id="1026" name="Picture 2" descr="C:\Users\Позитроника\Desktop\третьяков\img3028_1366313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0" y="0"/>
            <a:ext cx="5815282" cy="382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818" y="263236"/>
            <a:ext cx="8229600" cy="7370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1800" dirty="0" smtClean="0"/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r>
              <a:rPr lang="en-US" sz="1800" dirty="0" smtClean="0"/>
              <a:t>Pavel </a:t>
            </a:r>
            <a:r>
              <a:rPr lang="en-US" sz="1800" dirty="0" err="1" smtClean="0"/>
              <a:t>Mikhalovich</a:t>
            </a:r>
            <a:r>
              <a:rPr lang="en-US" sz="1800" dirty="0" smtClean="0"/>
              <a:t> </a:t>
            </a:r>
            <a:r>
              <a:rPr lang="en-US" sz="1800" dirty="0" err="1" smtClean="0"/>
              <a:t>Tretyakov</a:t>
            </a:r>
            <a:r>
              <a:rPr lang="en-US" sz="1800" dirty="0" smtClean="0"/>
              <a:t> </a:t>
            </a:r>
          </a:p>
          <a:p>
            <a:pPr marL="109728" indent="0">
              <a:buNone/>
            </a:pPr>
            <a:r>
              <a:rPr lang="en-US" sz="1800" dirty="0" smtClean="0"/>
              <a:t>(1832-1898)</a:t>
            </a:r>
          </a:p>
          <a:p>
            <a:pPr marL="109728" indent="0">
              <a:buNone/>
            </a:pPr>
            <a:r>
              <a:rPr lang="en-US" sz="1800" dirty="0" smtClean="0"/>
              <a:t>merchant, industrialist</a:t>
            </a:r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endParaRPr lang="en-US" sz="1800" dirty="0" smtClean="0"/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endParaRPr lang="en-US" sz="1800" dirty="0" smtClean="0"/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endParaRPr lang="en-US" sz="1800" dirty="0" smtClean="0"/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r>
              <a:rPr lang="en-US" sz="1800" dirty="0" smtClean="0"/>
              <a:t>In 1892 </a:t>
            </a:r>
            <a:r>
              <a:rPr lang="en-US" sz="1800" dirty="0" err="1" smtClean="0"/>
              <a:t>Tretyakov</a:t>
            </a:r>
            <a:r>
              <a:rPr lang="en-US" sz="1800" dirty="0" smtClean="0"/>
              <a:t> donated his</a:t>
            </a:r>
          </a:p>
          <a:p>
            <a:pPr marL="109728" indent="0">
              <a:buNone/>
            </a:pPr>
            <a:r>
              <a:rPr lang="en-US" sz="1800" dirty="0" smtClean="0"/>
              <a:t> collection(1.287 paintings, </a:t>
            </a:r>
          </a:p>
          <a:p>
            <a:pPr marL="109728" indent="0">
              <a:buNone/>
            </a:pPr>
            <a:r>
              <a:rPr lang="en-US" sz="1800" dirty="0" smtClean="0"/>
              <a:t>drawings, 5sculptures) to the city of </a:t>
            </a:r>
          </a:p>
          <a:p>
            <a:pPr marL="109728" indent="0">
              <a:buNone/>
            </a:pPr>
            <a:r>
              <a:rPr lang="en-US" sz="1800" dirty="0" smtClean="0"/>
              <a:t>Moscow. The first works in his collection were the paintings of the “</a:t>
            </a:r>
            <a:r>
              <a:rPr lang="en-US" sz="1800" dirty="0" err="1" smtClean="0"/>
              <a:t>Peredvizhniki</a:t>
            </a:r>
            <a:r>
              <a:rPr lang="en-US" sz="1800" dirty="0" smtClean="0"/>
              <a:t>” .</a:t>
            </a:r>
            <a:endParaRPr lang="ru-RU" sz="1800" dirty="0"/>
          </a:p>
        </p:txBody>
      </p:sp>
      <p:pic>
        <p:nvPicPr>
          <p:cNvPr id="2050" name="Picture 2" descr="C:\Users\Позитроника\Desktop\третьяков\1d4fd78eac33381b7dbbc22abf4921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6632"/>
            <a:ext cx="3384376" cy="462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5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0" dirty="0" smtClean="0">
                <a:effectLst/>
              </a:rPr>
              <a:t>The gallery was founded in 1856. All the art inside the gallery includes 130000 works by Russian artists.</a:t>
            </a:r>
            <a:endParaRPr lang="ru-RU" sz="2000" b="0" dirty="0">
              <a:effectLst/>
            </a:endParaRPr>
          </a:p>
        </p:txBody>
      </p:sp>
      <p:pic>
        <p:nvPicPr>
          <p:cNvPr id="3074" name="Picture 2" descr="C:\Users\Позитроника\Desktop\третьяков\14784064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1280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82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03634" y="260647"/>
            <a:ext cx="8229600" cy="6408713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 smtClean="0"/>
              <a:t>Ivan </a:t>
            </a:r>
            <a:r>
              <a:rPr lang="en-US" dirty="0" err="1" smtClean="0"/>
              <a:t>Shishkin</a:t>
            </a:r>
            <a:r>
              <a:rPr lang="en-US" dirty="0" smtClean="0"/>
              <a:t> “Morning in a Pine Wood”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                                       Victor </a:t>
            </a:r>
            <a:r>
              <a:rPr lang="en-US" sz="2400" dirty="0" err="1" smtClean="0"/>
              <a:t>Vasnetsov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                                      “</a:t>
            </a:r>
            <a:r>
              <a:rPr lang="en-US" sz="2400" dirty="0"/>
              <a:t>Ivan </a:t>
            </a:r>
            <a:r>
              <a:rPr lang="en-US" sz="2400" dirty="0" err="1"/>
              <a:t>Tsarevich</a:t>
            </a:r>
            <a:r>
              <a:rPr lang="en-US" sz="2400" dirty="0"/>
              <a:t> on the Grey Wolf”</a:t>
            </a:r>
            <a:endParaRPr lang="en-US" sz="2400" dirty="0" smtClean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                   The first paintings bought by the collector. </a:t>
            </a:r>
          </a:p>
        </p:txBody>
      </p:sp>
      <p:pic>
        <p:nvPicPr>
          <p:cNvPr id="4098" name="Picture 2" descr="C:\Users\Позитроника\Desktop\третьяков\400px-Shishkin,_Ivan_-_Morning_in_a_Pine_For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91847"/>
            <a:ext cx="382261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зитроника\Desktop\третьяков\1386687455_vasnecov-ivancarevich-i-vo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69" y="764704"/>
            <a:ext cx="3265700" cy="415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9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0" dirty="0" smtClean="0">
                <a:effectLst/>
              </a:rPr>
              <a:t>            Valentin Serov “Girl with Peaches”</a:t>
            </a:r>
            <a:endParaRPr lang="ru-RU" sz="2400" b="0" dirty="0">
              <a:effectLst/>
            </a:endParaRPr>
          </a:p>
        </p:txBody>
      </p:sp>
      <p:pic>
        <p:nvPicPr>
          <p:cNvPr id="5123" name="Picture 3" descr="C:\Users\Позитроника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83234"/>
            <a:ext cx="4824536" cy="54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9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0" dirty="0" err="1" smtClean="0">
                <a:effectLst/>
              </a:rPr>
              <a:t>Vasily</a:t>
            </a:r>
            <a:r>
              <a:rPr lang="en-US" sz="2400" b="0" dirty="0" smtClean="0">
                <a:effectLst/>
              </a:rPr>
              <a:t> </a:t>
            </a:r>
            <a:r>
              <a:rPr lang="en-US" sz="2400" b="0" dirty="0" err="1" smtClean="0">
                <a:effectLst/>
              </a:rPr>
              <a:t>Surikov</a:t>
            </a:r>
            <a:r>
              <a:rPr lang="en-US" sz="2400" b="0" dirty="0" smtClean="0">
                <a:effectLst/>
              </a:rPr>
              <a:t> “</a:t>
            </a:r>
            <a:r>
              <a:rPr lang="en-US" sz="2400" b="0" dirty="0" err="1" smtClean="0">
                <a:effectLst/>
              </a:rPr>
              <a:t>Boyarynya</a:t>
            </a:r>
            <a:r>
              <a:rPr lang="en-US" sz="2400" b="0" dirty="0" smtClean="0">
                <a:effectLst/>
              </a:rPr>
              <a:t> </a:t>
            </a:r>
            <a:r>
              <a:rPr lang="en-US" sz="2400" b="0" dirty="0" err="1" smtClean="0">
                <a:effectLst/>
              </a:rPr>
              <a:t>Morozova</a:t>
            </a:r>
            <a:r>
              <a:rPr lang="en-US" sz="2400" b="0" dirty="0" smtClean="0">
                <a:effectLst/>
              </a:rPr>
              <a:t>”</a:t>
            </a:r>
            <a:endParaRPr lang="ru-RU" sz="2400" b="0" dirty="0">
              <a:effectLst/>
            </a:endParaRPr>
          </a:p>
        </p:txBody>
      </p:sp>
      <p:pic>
        <p:nvPicPr>
          <p:cNvPr id="11" name="Picture 2" descr="C:\Users\Позитроника\Desktop\третьяков\surikov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86719"/>
            <a:ext cx="82296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0" dirty="0" smtClean="0">
                <a:effectLst/>
              </a:rPr>
              <a:t>“The Morning of the Strelets Execution”</a:t>
            </a:r>
            <a:endParaRPr lang="ru-RU" sz="2400" b="0" dirty="0">
              <a:effectLst/>
            </a:endParaRPr>
          </a:p>
        </p:txBody>
      </p:sp>
      <p:pic>
        <p:nvPicPr>
          <p:cNvPr id="4" name="Picture 3" descr="C:\Users\Позитроника\Desktop\третьяков\_6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39081"/>
            <a:ext cx="762000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51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0" dirty="0" smtClean="0">
                <a:effectLst/>
              </a:rPr>
              <a:t>Ilya </a:t>
            </a:r>
            <a:r>
              <a:rPr lang="en-US" sz="2000" b="0" dirty="0" err="1" smtClean="0">
                <a:effectLst/>
              </a:rPr>
              <a:t>Repin</a:t>
            </a:r>
            <a:endParaRPr lang="ru-RU" sz="2000" b="0" dirty="0">
              <a:effectLst/>
            </a:endParaRPr>
          </a:p>
        </p:txBody>
      </p:sp>
      <p:pic>
        <p:nvPicPr>
          <p:cNvPr id="7170" name="Picture 2" descr="C:\Users\Позитроника\Desktop\третьяков\repin-burlaki-na-vol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19770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озитроника\Desktop\третьяков\1412684266_i.e.-repin-ivan-groznyy-i-syn-ego-ivan-16-noyabrya-1581-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88903"/>
            <a:ext cx="6490692" cy="47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dirty="0" smtClean="0">
                <a:effectLst/>
              </a:rPr>
              <a:t>Isaak </a:t>
            </a:r>
            <a:r>
              <a:rPr lang="en-US" sz="2400" b="0" dirty="0" err="1" smtClean="0">
                <a:effectLst/>
              </a:rPr>
              <a:t>Levitan</a:t>
            </a:r>
            <a:endParaRPr lang="ru-RU" sz="2400" b="0" dirty="0">
              <a:effectLst/>
            </a:endParaRPr>
          </a:p>
        </p:txBody>
      </p:sp>
      <p:pic>
        <p:nvPicPr>
          <p:cNvPr id="8195" name="Picture 3" descr="C:\Users\Позитроника\Desktop\третьяков\afterr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78" y="1292932"/>
            <a:ext cx="7286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Позитроника\Desktop\третьяков\1165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05" y="1292932"/>
            <a:ext cx="6644998" cy="546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Позитроника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78" y="1340768"/>
            <a:ext cx="7259511" cy="466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14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dirty="0" smtClean="0">
                <a:effectLst/>
              </a:rPr>
              <a:t>Mikhail </a:t>
            </a:r>
            <a:r>
              <a:rPr lang="en-US" sz="2400" b="0" dirty="0" err="1" smtClean="0">
                <a:effectLst/>
              </a:rPr>
              <a:t>Vrubel</a:t>
            </a:r>
            <a:endParaRPr lang="ru-RU" sz="2400" b="0" dirty="0">
              <a:effectLst/>
            </a:endParaRPr>
          </a:p>
        </p:txBody>
      </p:sp>
      <p:pic>
        <p:nvPicPr>
          <p:cNvPr id="9218" name="Picture 2" descr="C:\Users\Позитроника\Desktop\третьяков\678ce3a65202b3fd2c7154627e93e6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069" y="1484784"/>
            <a:ext cx="6624712" cy="482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12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0" dirty="0" err="1" smtClean="0">
                <a:effectLst/>
              </a:rPr>
              <a:t>Vasily</a:t>
            </a:r>
            <a:r>
              <a:rPr lang="en-US" sz="2400" b="0" dirty="0" smtClean="0">
                <a:effectLst/>
              </a:rPr>
              <a:t> Kandinsky</a:t>
            </a:r>
            <a:endParaRPr lang="ru-RU" sz="2400" b="0" dirty="0">
              <a:effectLst/>
            </a:endParaRPr>
          </a:p>
        </p:txBody>
      </p:sp>
      <p:pic>
        <p:nvPicPr>
          <p:cNvPr id="10242" name="Picture 2" descr="C:\Users\Позитроника\Desktop\третьяков\2154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48140"/>
            <a:ext cx="7818875" cy="549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Позитроника\Desktop\третьяков\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7474918" cy="496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Позитроника\Desktop\третьяков\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7474"/>
            <a:ext cx="5935017" cy="543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4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dirty="0" smtClean="0">
                <a:effectLst/>
              </a:rPr>
              <a:t>Andrei </a:t>
            </a:r>
            <a:r>
              <a:rPr lang="en-US" sz="2400" b="0" dirty="0" err="1" smtClean="0">
                <a:effectLst/>
              </a:rPr>
              <a:t>Rublyov</a:t>
            </a:r>
            <a:r>
              <a:rPr lang="en-US" sz="2400" b="0" dirty="0" smtClean="0">
                <a:effectLst/>
              </a:rPr>
              <a:t> “Trinity”</a:t>
            </a:r>
            <a:endParaRPr lang="ru-RU" sz="2400" b="0" dirty="0">
              <a:effectLst/>
            </a:endParaRPr>
          </a:p>
        </p:txBody>
      </p:sp>
      <p:pic>
        <p:nvPicPr>
          <p:cNvPr id="11266" name="Picture 2" descr="C:\Users\Позитроника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96751"/>
            <a:ext cx="4392488" cy="558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32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dirty="0" err="1" smtClean="0">
                <a:effectLst/>
              </a:rPr>
              <a:t>Kazimir</a:t>
            </a:r>
            <a:r>
              <a:rPr lang="en-US" sz="2400" b="0" dirty="0" smtClean="0">
                <a:effectLst/>
              </a:rPr>
              <a:t> </a:t>
            </a:r>
            <a:r>
              <a:rPr lang="en-US" sz="2400" b="0" dirty="0" err="1" smtClean="0">
                <a:effectLst/>
              </a:rPr>
              <a:t>Malevitch</a:t>
            </a:r>
            <a:r>
              <a:rPr lang="en-US" sz="2400" b="0" dirty="0" smtClean="0">
                <a:effectLst/>
              </a:rPr>
              <a:t> “Black Square”</a:t>
            </a:r>
            <a:endParaRPr lang="ru-RU" sz="2400" b="0" dirty="0">
              <a:effectLst/>
            </a:endParaRPr>
          </a:p>
        </p:txBody>
      </p:sp>
      <p:pic>
        <p:nvPicPr>
          <p:cNvPr id="12290" name="Picture 2" descr="C:\Users\Позитроника\Desktop\третьяков\e793e690f7102fbd1932df116ed824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0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0" dirty="0" smtClean="0">
                <a:effectLst/>
              </a:rPr>
              <a:t>“Art is long and Time is Fleeting” </a:t>
            </a:r>
            <a:r>
              <a:rPr lang="en-US" sz="2400" b="0" dirty="0" err="1" smtClean="0">
                <a:effectLst/>
              </a:rPr>
              <a:t>H.W.Longfellow</a:t>
            </a:r>
            <a:endParaRPr lang="ru-RU" sz="2400" b="0" dirty="0">
              <a:effectLst/>
            </a:endParaRPr>
          </a:p>
        </p:txBody>
      </p:sp>
      <p:pic>
        <p:nvPicPr>
          <p:cNvPr id="13315" name="Picture 3" descr="C:\Users\Позитроника\Desktop\третьяков\img-bzb4g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1052735"/>
            <a:ext cx="7128793" cy="570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Позитроника\Desktop\третьяков\20mone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00808"/>
            <a:ext cx="6632497" cy="494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Позитроника\Desktop\третьяков\Renoir_The_Seine_At_Asnieres_18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50" y="1054548"/>
            <a:ext cx="7783026" cy="518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06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2448272"/>
          </a:xfrm>
        </p:spPr>
        <p:txBody>
          <a:bodyPr>
            <a:prstTxWarp prst="textArchUp">
              <a:avLst>
                <a:gd name="adj" fmla="val 10813592"/>
              </a:avLst>
            </a:prstTxWarp>
            <a:normAutofit fontScale="90000"/>
            <a:scene3d>
              <a:camera prst="isometricLeftDown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</a:t>
            </a:r>
            <a:r>
              <a:rPr lang="en-US" sz="9600" dirty="0" smtClean="0">
                <a:solidFill>
                  <a:srgbClr val="0070C0"/>
                </a:solidFill>
              </a:rPr>
              <a:t>Thank you for attention!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574664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000" dirty="0">
                <a:hlinkClick r:id="rId2"/>
              </a:rPr>
              <a:t>https://</a:t>
            </a:r>
            <a:r>
              <a:rPr lang="en-US" sz="1000" dirty="0" smtClean="0">
                <a:hlinkClick r:id="rId2"/>
              </a:rPr>
              <a:t>upload.wikimedia.org/wikipedia/commons/thumb/0/06/The_State_Tretyakov_Gallery.jpg/300px-The_State_Tretyakov_Gallery.jpg</a:t>
            </a:r>
            <a:r>
              <a:rPr lang="ru-RU" sz="1000" dirty="0" smtClean="0"/>
              <a:t>  </a:t>
            </a:r>
          </a:p>
          <a:p>
            <a:pPr marL="109728" indent="0">
              <a:buNone/>
            </a:pPr>
            <a:r>
              <a:rPr lang="en-US" sz="1000" dirty="0">
                <a:hlinkClick r:id="rId3"/>
              </a:rPr>
              <a:t>https://</a:t>
            </a:r>
            <a:r>
              <a:rPr lang="en-US" sz="1000" dirty="0" smtClean="0">
                <a:hlinkClick r:id="rId3"/>
              </a:rPr>
              <a:t>upload.wikimedia.org/wikipedia/commons/thumb/7/7f/Ilja_Jefimowitsch_Repin_011.jpg/267px-Ilja_Jefimowitsch_Repin_011.jpg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idis-moscow.ru/wp-content/uploads/2014/01/Tretyakovskaya-galereya-v-Moskve.jpg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5"/>
              </a:rPr>
              <a:t>https://</a:t>
            </a:r>
            <a:r>
              <a:rPr lang="en-US" sz="1000" dirty="0" smtClean="0">
                <a:hlinkClick r:id="rId5"/>
              </a:rPr>
              <a:t>encrypted-tbn2.gstatic.com/images?q=tbn:ANd9GcTMNmt-bvseZynBPjHWveLElWDM-OXpmzgL0Em_p-U7H8OVm3BVgQ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6"/>
              </a:rPr>
              <a:t>http://</a:t>
            </a:r>
            <a:r>
              <a:rPr lang="en-US" sz="1000" dirty="0" smtClean="0">
                <a:hlinkClick r:id="rId6"/>
              </a:rPr>
              <a:t>dic.academic.ru/pictures/wiki/files/87/Wiktor_Michajlowitsch_Wassnezow_004.jpg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7"/>
              </a:rPr>
              <a:t>http://lingvostranovedcheskiy.academic.ru/pictures/lingvostranovedcheskiy/120-233_(128-241)_</a:t>
            </a:r>
            <a:r>
              <a:rPr lang="en-US" sz="1000" dirty="0" smtClean="0">
                <a:hlinkClick r:id="rId7"/>
              </a:rPr>
              <a:t>img_177.jpg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8"/>
              </a:rPr>
              <a:t>https://</a:t>
            </a:r>
            <a:r>
              <a:rPr lang="en-US" sz="1000" dirty="0" smtClean="0">
                <a:hlinkClick r:id="rId8"/>
              </a:rPr>
              <a:t>encrypted-tbn1.gstatic.com/images?q=tbn:ANd9GcRRPVIlOH5zAKJM4zb23i8kSHVo6QDuJ51DyL2eQt8eAN1vfJ9QyQ</a:t>
            </a:r>
            <a:endParaRPr lang="ru-RU" sz="1000" dirty="0" smtClean="0"/>
          </a:p>
          <a:p>
            <a:pPr marL="109728" indent="0">
              <a:buNone/>
            </a:pPr>
            <a:r>
              <a:rPr lang="en-US" sz="1000" dirty="0">
                <a:hlinkClick r:id="rId9"/>
              </a:rPr>
              <a:t>https://</a:t>
            </a:r>
            <a:r>
              <a:rPr lang="en-US" sz="1000" dirty="0" smtClean="0">
                <a:hlinkClick r:id="rId9"/>
              </a:rPr>
              <a:t>upload.wikimedia.org/wikipedia/commons/thumb/c/c7/Surikov_streltsi.jpg/420px-Surikov_streltsi.jpg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0"/>
              </a:rPr>
              <a:t>http://mirsoch.ru/uploads/posts/2014-01/1389443374_kartina-i.e.-</a:t>
            </a:r>
            <a:r>
              <a:rPr lang="en-US" sz="1000" dirty="0" smtClean="0">
                <a:hlinkClick r:id="rId10"/>
              </a:rPr>
              <a:t>repina-burlaki-na-volge.jpg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1"/>
              </a:rPr>
              <a:t>http://</a:t>
            </a:r>
            <a:r>
              <a:rPr lang="en-US" sz="1000" dirty="0" smtClean="0">
                <a:hlinkClick r:id="rId11"/>
              </a:rPr>
              <a:t>ya-uznayu.ru/media/k2/items/cache/47674e109b85ae6495880f2604f34f58_XL.jpg</a:t>
            </a:r>
            <a:r>
              <a:rPr lang="ru-RU" sz="1000" dirty="0" smtClean="0"/>
              <a:t>  </a:t>
            </a:r>
          </a:p>
          <a:p>
            <a:pPr marL="109728" indent="0">
              <a:buNone/>
            </a:pPr>
            <a:r>
              <a:rPr lang="en-US" sz="1000" dirty="0">
                <a:hlinkClick r:id="rId12"/>
              </a:rPr>
              <a:t>https://</a:t>
            </a:r>
            <a:r>
              <a:rPr lang="en-US" sz="1000" dirty="0" smtClean="0">
                <a:hlinkClick r:id="rId12"/>
              </a:rPr>
              <a:t>upload.wikimedia.org/wikipedia/commons/thumb/f/fa/Vladimirka_without_frame.jpg/380px-Vladimirka_without_frame.jpg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3"/>
              </a:rPr>
              <a:t>http://xn----8sbiecm6bhdx8i.xn--</a:t>
            </a:r>
            <a:r>
              <a:rPr lang="en-US" sz="1000" dirty="0" smtClean="0">
                <a:hlinkClick r:id="rId13"/>
              </a:rPr>
              <a:t>p1ai/sites/default/files/Levitan_Zolotay_osen.jpg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4"/>
              </a:rPr>
              <a:t>https://</a:t>
            </a:r>
            <a:r>
              <a:rPr lang="en-US" sz="1000" dirty="0" smtClean="0">
                <a:hlinkClick r:id="rId14"/>
              </a:rPr>
              <a:t>upload.wikimedia.org/wikipedia/commons/thumb/9/9f/Vrubel_Demon.jpg/425px-Vrubel_Demon.jpg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5"/>
              </a:rPr>
              <a:t>https://</a:t>
            </a:r>
            <a:r>
              <a:rPr lang="en-US" sz="1000" dirty="0" smtClean="0">
                <a:hlinkClick r:id="rId15"/>
              </a:rPr>
              <a:t>upload.wikimedia.org/wikipedia/commons/thumb/1/17/Andrej_Rubl%C3%ABv_001.jpg/240px-Andrej_Rubl%C3%ABv_001.jpg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6"/>
              </a:rPr>
              <a:t>https://upload.wikimedia.org/wikipedia/commons/thumb/4/47/Malevich,_Kazimir_Severinovich_-_Black_Square.jpg/250px-Malevich,_Kazimir_Severinovich_-_</a:t>
            </a:r>
            <a:r>
              <a:rPr lang="en-US" sz="1000" dirty="0" smtClean="0">
                <a:hlinkClick r:id="rId16"/>
              </a:rPr>
              <a:t>Black_Square.jpg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r>
              <a:rPr lang="en-US" sz="1000" dirty="0">
                <a:hlinkClick r:id="rId17"/>
              </a:rPr>
              <a:t>https://</a:t>
            </a:r>
            <a:r>
              <a:rPr lang="en-US" sz="1000" dirty="0" smtClean="0">
                <a:hlinkClick r:id="rId17"/>
              </a:rPr>
              <a:t>encrypted-tbn1.gstatic.com/images?q=tbn:ANd9GcSKGdZjT9ucAUerMh6HfyVBUkEuka18UZ4gJe7mjlAtfykzT1_V</a:t>
            </a:r>
            <a:r>
              <a:rPr lang="ru-RU" sz="1000" dirty="0" smtClean="0"/>
              <a:t> </a:t>
            </a:r>
          </a:p>
          <a:p>
            <a:pPr marL="109728" indent="0">
              <a:buNone/>
            </a:pPr>
            <a:endParaRPr lang="ru-RU" sz="1000" dirty="0" smtClean="0"/>
          </a:p>
        </p:txBody>
      </p:sp>
    </p:spTree>
    <p:extLst>
      <p:ext uri="{BB962C8B-B14F-4D97-AF65-F5344CB8AC3E}">
        <p14:creationId xmlns:p14="http://schemas.microsoft.com/office/powerpoint/2010/main" val="17873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</TotalTime>
  <Words>212</Words>
  <Application>Microsoft Office PowerPoint</Application>
  <PresentationFormat>Экран (4:3)</PresentationFormat>
  <Paragraphs>61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Lucida Sans Unicode</vt:lpstr>
      <vt:lpstr>Verdana</vt:lpstr>
      <vt:lpstr>Wingdings 2</vt:lpstr>
      <vt:lpstr>Wingdings 3</vt:lpstr>
      <vt:lpstr>Открытая</vt:lpstr>
      <vt:lpstr>Tretyakov Gallery Spotlight 9 Module 5 работа выполнена учителем английского языка МОБУ Никитинская СОШ Саракташского района Оренбургской области  Тукманбетовой Л.Р.</vt:lpstr>
      <vt:lpstr>Презентация PowerPoint</vt:lpstr>
      <vt:lpstr>The gallery was founded in 1856. All the art inside the gallery includes 130000 works by Russian artists.</vt:lpstr>
      <vt:lpstr>Презентация PowerPoint</vt:lpstr>
      <vt:lpstr>            Valentin Serov “Girl with Peaches”</vt:lpstr>
      <vt:lpstr>Vasily Surikov “Boyarynya Morozova”</vt:lpstr>
      <vt:lpstr>“The Morning of the Strelets Execution”</vt:lpstr>
      <vt:lpstr>Ilya Repin</vt:lpstr>
      <vt:lpstr>Isaak Levitan</vt:lpstr>
      <vt:lpstr>Mikhail Vrubel</vt:lpstr>
      <vt:lpstr>Vasily Kandinsky</vt:lpstr>
      <vt:lpstr>Andrei Rublyov “Trinity”</vt:lpstr>
      <vt:lpstr>Kazimir Malevitch “Black Square”</vt:lpstr>
      <vt:lpstr>“Art is long and Time is Fleeting” H.W.Longfellow</vt:lpstr>
      <vt:lpstr>         Thank you for attention!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Tretyakov gallery Spotlight 9 Module 5 Presentation by Tukmanbetova L.R.</dc:title>
  <dc:creator>Позитроника</dc:creator>
  <cp:lastModifiedBy>Оператор</cp:lastModifiedBy>
  <cp:revision>17</cp:revision>
  <dcterms:created xsi:type="dcterms:W3CDTF">2017-01-22T06:13:30Z</dcterms:created>
  <dcterms:modified xsi:type="dcterms:W3CDTF">2017-01-30T05:05:15Z</dcterms:modified>
</cp:coreProperties>
</file>